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9" r:id="rId1"/>
  </p:sldMasterIdLst>
  <p:notesMasterIdLst>
    <p:notesMasterId r:id="rId9"/>
  </p:notesMasterIdLst>
  <p:handoutMasterIdLst>
    <p:handoutMasterId r:id="rId10"/>
  </p:handoutMasterIdLst>
  <p:sldIdLst>
    <p:sldId id="256" r:id="rId2"/>
    <p:sldId id="271" r:id="rId3"/>
    <p:sldId id="264" r:id="rId4"/>
    <p:sldId id="272" r:id="rId5"/>
    <p:sldId id="269" r:id="rId6"/>
    <p:sldId id="266" r:id="rId7"/>
    <p:sldId id="262" r:id="rId8"/>
  </p:sldIdLst>
  <p:sldSz cx="9144000" cy="6858000" type="screen4x3"/>
  <p:notesSz cx="6858000" cy="93138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72"/>
    <p:restoredTop sz="94768"/>
  </p:normalViewPr>
  <p:slideViewPr>
    <p:cSldViewPr snapToGrid="0" snapToObjects="1">
      <p:cViewPr varScale="1">
        <p:scale>
          <a:sx n="67" d="100"/>
          <a:sy n="67" d="100"/>
        </p:scale>
        <p:origin x="127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87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BC482B-1534-3140-B822-81654DD5C1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B6C361-C285-7343-B97B-ACE71F8EC7E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AD945-CA48-0645-A03D-5055546EAE2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A4948B-5AFC-C040-8A26-8B4E2231F2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189821-11B3-614E-A3BC-BF1864FD45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48C256-824D-FE41-9262-69D99B848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251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6A0C9-9CDB-D94A-BB34-EA53E78E6898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3500" y="1163638"/>
            <a:ext cx="4191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15ABF-0DDA-8041-A0FB-EF4F23A43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88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4F50287-184F-0740-80D4-F5025F060E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1774" y="304800"/>
            <a:ext cx="8420455" cy="6248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8D98CA-D2A9-C443-A18E-FD9A49C25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4774410"/>
            <a:ext cx="6858000" cy="1043781"/>
          </a:xfrm>
        </p:spPr>
        <p:txBody>
          <a:bodyPr anchor="ctr" anchorCtr="0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74728D-3CB6-5D47-A3D9-EA51187589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53080" y="940358"/>
            <a:ext cx="3037840" cy="106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3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393157"/>
            <a:ext cx="7886700" cy="898707"/>
          </a:xfrm>
        </p:spPr>
        <p:txBody>
          <a:bodyPr anchor="ctr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439284"/>
            <a:ext cx="7886700" cy="3220371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uswindinc.com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C581B4-B41B-2746-9D35-C4FD7D233C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67" t="15113" r="2899" b="49496"/>
          <a:stretch/>
        </p:blipFill>
        <p:spPr>
          <a:xfrm>
            <a:off x="623889" y="304801"/>
            <a:ext cx="7886700" cy="97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14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EEFD1-F804-B743-81B0-AD9056EB5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4" y="304803"/>
            <a:ext cx="7862206" cy="1166131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274320" rIns="457200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4F617-F322-E740-A4BF-CC1B7AAF2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4" y="1625602"/>
            <a:ext cx="7862206" cy="420766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4D870D-2124-DE4E-9D7E-B6E11A5405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14838" y="3200400"/>
            <a:ext cx="314325" cy="457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F0975F-20E1-7648-8FF9-DE20E75E78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19600" y="3206750"/>
            <a:ext cx="304800" cy="4445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243F053-4B87-2D42-B127-49EF279256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7418740" y="398918"/>
            <a:ext cx="894080" cy="977900"/>
          </a:xfrm>
          <a:prstGeom prst="rect">
            <a:avLst/>
          </a:prstGeom>
          <a:noFill/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C8398D5-9CFD-644A-BBE9-84FFF3DBC2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89431" y="6249477"/>
            <a:ext cx="2925918" cy="244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uswindinc.com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B51ACFC-1213-6642-869E-288A00BE08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94851" y="6249476"/>
            <a:ext cx="1554294" cy="2440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latin typeface="Corbel" panose="020B0503020204020204" pitchFamily="34" charset="0"/>
              </a:defRPr>
            </a:lvl1pPr>
          </a:lstStyle>
          <a:p>
            <a:fld id="{798E91C9-0DEE-9A49-A5F2-4DDCB8AAD8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56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0" y="802613"/>
            <a:ext cx="3372143" cy="1000273"/>
          </a:xfrm>
        </p:spPr>
        <p:txBody>
          <a:bodyPr anchor="t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72398" y="802614"/>
            <a:ext cx="4341761" cy="505843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uswindinc.com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A5BBEB-E1AD-BB49-8A4C-E28A2D46FEFC}"/>
              </a:ext>
            </a:extLst>
          </p:cNvPr>
          <p:cNvSpPr/>
          <p:nvPr userDrawn="1"/>
        </p:nvSpPr>
        <p:spPr>
          <a:xfrm>
            <a:off x="629842" y="377715"/>
            <a:ext cx="7884318" cy="2440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91975BA-F448-2E4A-A4AA-092FDCAA1E52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27459" y="1983711"/>
            <a:ext cx="3374525" cy="3877340"/>
          </a:xfrm>
          <a:solidFill>
            <a:schemeClr val="accent4"/>
          </a:solidFill>
        </p:spPr>
        <p:txBody>
          <a:bodyPr rIns="274320" anchor="ctr"/>
          <a:lstStyle>
            <a:lvl1pPr marL="0" indent="0" algn="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</a:t>
            </a:r>
          </a:p>
          <a:p>
            <a:pPr lvl="0"/>
            <a:r>
              <a:rPr lang="en-US" dirty="0"/>
              <a:t>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0860E0-DB9B-5447-B7BB-5D9A955E8C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408" y="2299468"/>
            <a:ext cx="1972272" cy="345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35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57799"/>
            <a:ext cx="7886700" cy="589754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2063132"/>
            <a:ext cx="3886200" cy="37742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49" y="2063132"/>
            <a:ext cx="3886200" cy="37871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uswindinc.com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B101AE-D08F-0E43-80BB-1E2EF02FA5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01" r="2864" b="64610"/>
          <a:stretch/>
        </p:blipFill>
        <p:spPr>
          <a:xfrm>
            <a:off x="628650" y="304802"/>
            <a:ext cx="7886700" cy="9738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5882BF-6BF1-3D4A-A123-3F581E2FE7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2195" y="241889"/>
            <a:ext cx="2593975" cy="10496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6966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57799"/>
            <a:ext cx="7886700" cy="589754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2063132"/>
            <a:ext cx="3886200" cy="37742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49" y="2063132"/>
            <a:ext cx="3886200" cy="37871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uswindinc.com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455AD4-E8BE-8946-9731-C7BCEA040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21600" b="35125"/>
          <a:stretch/>
        </p:blipFill>
        <p:spPr>
          <a:xfrm>
            <a:off x="628649" y="270317"/>
            <a:ext cx="7886700" cy="1008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20EE8C-A2C6-4843-AEC9-2A4012BBD6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1680" y="444375"/>
            <a:ext cx="2126372" cy="6949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663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uswindinc.com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49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155ED6D-D48B-3142-87F8-D3E5A58D1C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741" t="12458" r="3051" b="20076"/>
          <a:stretch/>
        </p:blipFill>
        <p:spPr>
          <a:xfrm>
            <a:off x="617517" y="560615"/>
            <a:ext cx="7885215" cy="5321300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854B63C-6770-A140-9CB8-A1A559138BF7}"/>
              </a:ext>
            </a:extLst>
          </p:cNvPr>
          <p:cNvSpPr/>
          <p:nvPr userDrawn="1"/>
        </p:nvSpPr>
        <p:spPr>
          <a:xfrm>
            <a:off x="617515" y="560615"/>
            <a:ext cx="7885217" cy="5321300"/>
          </a:xfrm>
          <a:prstGeom prst="rect">
            <a:avLst/>
          </a:prstGeom>
          <a:gradFill>
            <a:gsLst>
              <a:gs pos="89000">
                <a:schemeClr val="accent1">
                  <a:lumMod val="5000"/>
                  <a:lumOff val="95000"/>
                </a:schemeClr>
              </a:gs>
              <a:gs pos="15000">
                <a:schemeClr val="accent2">
                  <a:alpha val="39749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F30698-FEAB-EC49-AC63-BA7A7DEC63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20023" y="1240972"/>
            <a:ext cx="3169920" cy="11125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2420E1D-9533-3242-AD8D-907229DF0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359" y="4370485"/>
            <a:ext cx="7861466" cy="555673"/>
          </a:xfrm>
        </p:spPr>
        <p:txBody>
          <a:bodyPr anchor="b">
            <a:normAutofit/>
          </a:bodyPr>
          <a:lstStyle>
            <a:lvl1pPr algn="ctr"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Employee Name Here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6597683-D344-4D4E-A618-380B272DD3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89431" y="6249477"/>
            <a:ext cx="2925918" cy="244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uswindinc.com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116780E-6856-FA4B-82FF-9AF6F6E45B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2359" y="4962593"/>
            <a:ext cx="7882990" cy="70637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 b="0" cap="none" spc="0">
                <a:ln w="0">
                  <a:noFill/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/>
              <a:t>Employee Title</a:t>
            </a:r>
          </a:p>
          <a:p>
            <a:r>
              <a:rPr lang="en-US" dirty="0"/>
              <a:t>Employee Email </a:t>
            </a:r>
          </a:p>
        </p:txBody>
      </p:sp>
    </p:spTree>
    <p:extLst>
      <p:ext uri="{BB962C8B-B14F-4D97-AF65-F5344CB8AC3E}">
        <p14:creationId xmlns:p14="http://schemas.microsoft.com/office/powerpoint/2010/main" val="3648384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uswindinc.com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8276C8-7810-E04B-A11F-D6CF545190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14838" y="3200400"/>
            <a:ext cx="314325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0A0F48-646F-FC49-9019-E99AC0B88F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19600" y="3206750"/>
            <a:ext cx="304800" cy="444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E17B38-AB02-7A44-9EFB-49FD988D51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7858127" y="412677"/>
            <a:ext cx="647699" cy="944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2865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89431" y="6249477"/>
            <a:ext cx="2925918" cy="244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dirty="0" err="1"/>
              <a:t>uswindinc.com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94851" y="6249476"/>
            <a:ext cx="1554294" cy="2440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latin typeface="Corbel" panose="020B0503020204020204" pitchFamily="34" charset="0"/>
              </a:defRPr>
            </a:lvl1pPr>
          </a:lstStyle>
          <a:p>
            <a:fld id="{798E91C9-0DEE-9A49-A5F2-4DDCB8AAD8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3664C0-D523-664F-9569-76FF720AC1F9}"/>
              </a:ext>
            </a:extLst>
          </p:cNvPr>
          <p:cNvSpPr/>
          <p:nvPr userDrawn="1"/>
        </p:nvSpPr>
        <p:spPr>
          <a:xfrm>
            <a:off x="628648" y="5982827"/>
            <a:ext cx="7886701" cy="1067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8F69FB-24AB-4C4C-8398-4979AB08574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28650" y="6086044"/>
            <a:ext cx="1667510" cy="4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2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2" r:id="rId2"/>
    <p:sldLayoutId id="2147483650" r:id="rId3"/>
    <p:sldLayoutId id="2147483668" r:id="rId4"/>
    <p:sldLayoutId id="2147483663" r:id="rId5"/>
    <p:sldLayoutId id="2147483672" r:id="rId6"/>
    <p:sldLayoutId id="2147483665" r:id="rId7"/>
    <p:sldLayoutId id="2147483654" r:id="rId8"/>
    <p:sldLayoutId id="2147483661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accent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m.Dunmyer@uswindinc.com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1CED90-678E-694D-82E1-E97605ED87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Rehoboth – Dewey Chamber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September 14, 2022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74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D9F49-C784-944E-9EF1-68A17AF4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US Wind Projects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CD8F48-A4EC-CB41-8EE6-C7E89A225A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uswindinc.com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59C548-7710-A143-88BF-80221929B8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7418740" y="398918"/>
            <a:ext cx="894080" cy="977900"/>
          </a:xfrm>
          <a:prstGeom prst="rect">
            <a:avLst/>
          </a:prstGeom>
          <a:noFill/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0F56DE6-6C71-468E-81E1-C996370A9609}"/>
              </a:ext>
            </a:extLst>
          </p:cNvPr>
          <p:cNvCxnSpPr>
            <a:cxnSpLocks/>
          </p:cNvCxnSpPr>
          <p:nvPr/>
        </p:nvCxnSpPr>
        <p:spPr>
          <a:xfrm flipH="1">
            <a:off x="7605382" y="2604872"/>
            <a:ext cx="322163" cy="27347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532D521-0D7E-4A46-A507-FEEC2514616C}"/>
              </a:ext>
            </a:extLst>
          </p:cNvPr>
          <p:cNvSpPr txBox="1"/>
          <p:nvPr/>
        </p:nvSpPr>
        <p:spPr>
          <a:xfrm>
            <a:off x="6196234" y="4489390"/>
            <a:ext cx="2286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US Wind (MARWIN, Momentum)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567E503-ABC3-4EAD-9D6B-DAB950805AB1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7290993" y="4141905"/>
            <a:ext cx="48503" cy="34748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E5D490E-5C85-4FD1-9AF5-052C58DC6376}"/>
              </a:ext>
            </a:extLst>
          </p:cNvPr>
          <p:cNvSpPr txBox="1"/>
          <p:nvPr/>
        </p:nvSpPr>
        <p:spPr>
          <a:xfrm>
            <a:off x="5026071" y="1559562"/>
            <a:ext cx="366073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80,000-acre lease area, 12–27 statute miles from OC, MD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Combined projects will deliver ~1,100 MW of clean energy to the grid.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Will power ~340,000 area homes.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Deliver with 76 turbines, 3 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offshore substations (OSSs). </a:t>
            </a: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Scour protection will cover less than 1% of lease area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Closest turbine 24 miles from Dewey, 26.2 miles from Rehoboth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D94F545-1D8D-8F75-1C1B-1A24FD6A3890}"/>
              </a:ext>
            </a:extLst>
          </p:cNvPr>
          <p:cNvGrpSpPr/>
          <p:nvPr/>
        </p:nvGrpSpPr>
        <p:grpSpPr>
          <a:xfrm>
            <a:off x="653144" y="1547301"/>
            <a:ext cx="4382154" cy="4276251"/>
            <a:chOff x="653144" y="1547301"/>
            <a:chExt cx="4382154" cy="4276251"/>
          </a:xfrm>
        </p:grpSpPr>
        <p:pic>
          <p:nvPicPr>
            <p:cNvPr id="5" name="Picture 4" descr="A picture containing map&#10;&#10;Description automatically generated">
              <a:extLst>
                <a:ext uri="{FF2B5EF4-FFF2-40B4-BE49-F238E27FC236}">
                  <a16:creationId xmlns:a16="http://schemas.microsoft.com/office/drawing/2014/main" id="{82974E3E-8041-C5A7-DF17-17903AC2E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3144" y="1547301"/>
              <a:ext cx="4382154" cy="427625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75ED12-6A1A-48AD-A325-A62D032414BB}"/>
                </a:ext>
              </a:extLst>
            </p:cNvPr>
            <p:cNvSpPr txBox="1"/>
            <p:nvPr/>
          </p:nvSpPr>
          <p:spPr>
            <a:xfrm>
              <a:off x="3314526" y="2466373"/>
              <a:ext cx="2707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82F9474-36C6-4EC6-B0C3-577C297233E4}"/>
                </a:ext>
              </a:extLst>
            </p:cNvPr>
            <p:cNvSpPr txBox="1"/>
            <p:nvPr/>
          </p:nvSpPr>
          <p:spPr>
            <a:xfrm>
              <a:off x="2459176" y="2789781"/>
              <a:ext cx="783723" cy="2293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24-26 Miles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CAD0DDB-9D4E-407E-92AB-154A0AF0715B}"/>
                </a:ext>
              </a:extLst>
            </p:cNvPr>
            <p:cNvSpPr txBox="1"/>
            <p:nvPr/>
          </p:nvSpPr>
          <p:spPr>
            <a:xfrm>
              <a:off x="1974556" y="3268448"/>
              <a:ext cx="624999" cy="2293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17 Miles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514E10E-2B48-4A63-A83A-1EBF6090871B}"/>
                </a:ext>
              </a:extLst>
            </p:cNvPr>
            <p:cNvSpPr txBox="1"/>
            <p:nvPr/>
          </p:nvSpPr>
          <p:spPr>
            <a:xfrm>
              <a:off x="1958330" y="3723208"/>
              <a:ext cx="624999" cy="2293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15 Miles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2275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D9F49-C784-944E-9EF1-68A17AF4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Landfall / Connection to the Grid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C9673-33CA-1549-92F6-020AE56CF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17" y="1677554"/>
            <a:ext cx="3556532" cy="427126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Two potential landfall locations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Tower Road Beach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3R’s Beach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7 onshore export cable routes to 3 interconnection points to the grid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Cables buried; no above ground infrastructure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 Directional Drilling used to avoid disturbing beaches, dunes, and wetlands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Preferred path is least disruptive</a:t>
            </a:r>
            <a:endParaRPr lang="en-US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CD8F48-A4EC-CB41-8EE6-C7E89A225A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uswindinc.com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1D91D-A3F3-B148-98C6-C6654745E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98E91C9-0DEE-9A49-A5F2-4DDCB8AAD86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59C548-7710-A143-88BF-80221929B8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7418740" y="398918"/>
            <a:ext cx="894080" cy="977900"/>
          </a:xfrm>
          <a:prstGeom prst="rect">
            <a:avLst/>
          </a:prstGeom>
          <a:noFill/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B7F8E3-9654-4ED6-BFB7-3264157CCE17}"/>
              </a:ext>
            </a:extLst>
          </p:cNvPr>
          <p:cNvCxnSpPr/>
          <p:nvPr/>
        </p:nvCxnSpPr>
        <p:spPr>
          <a:xfrm flipH="1">
            <a:off x="7422502" y="2469728"/>
            <a:ext cx="322163" cy="27347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FAD76A9-2A0C-ADB1-09C8-A7D2A25A8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949" y="1519329"/>
            <a:ext cx="4429489" cy="442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69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739A2D0-BDD3-2E2E-1441-D47AA90D1416}"/>
              </a:ext>
            </a:extLst>
          </p:cNvPr>
          <p:cNvCxnSpPr>
            <a:cxnSpLocks/>
          </p:cNvCxnSpPr>
          <p:nvPr/>
        </p:nvCxnSpPr>
        <p:spPr>
          <a:xfrm flipV="1">
            <a:off x="2459359" y="2310769"/>
            <a:ext cx="763901" cy="576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B038AED-917E-151A-20E7-98DB8591D2B6}"/>
              </a:ext>
            </a:extLst>
          </p:cNvPr>
          <p:cNvCxnSpPr>
            <a:cxnSpLocks/>
          </p:cNvCxnSpPr>
          <p:nvPr/>
        </p:nvCxnSpPr>
        <p:spPr>
          <a:xfrm>
            <a:off x="2459359" y="2886079"/>
            <a:ext cx="763901" cy="576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D4D9F49-C784-944E-9EF1-68A17AF4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CD8F48-A4EC-CB41-8EE6-C7E89A225A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uswindinc.com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1D91D-A3F3-B148-98C6-C6654745E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98E91C9-0DEE-9A49-A5F2-4DDCB8AAD86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59C548-7710-A143-88BF-80221929B8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7418740" y="398918"/>
            <a:ext cx="894080" cy="977900"/>
          </a:xfrm>
          <a:prstGeom prst="rect">
            <a:avLst/>
          </a:prstGeom>
          <a:noFill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2404B75-15F5-8317-E547-B13326EAA2E0}"/>
              </a:ext>
            </a:extLst>
          </p:cNvPr>
          <p:cNvSpPr/>
          <p:nvPr/>
        </p:nvSpPr>
        <p:spPr>
          <a:xfrm>
            <a:off x="621034" y="2310769"/>
            <a:ext cx="1838325" cy="1152525"/>
          </a:xfrm>
          <a:prstGeom prst="rect">
            <a:avLst/>
          </a:prstGeom>
          <a:solidFill>
            <a:srgbClr val="459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Construction &amp; Operations Plan (COP)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DC4B048-DA81-D630-2CF4-066785BDEB50}"/>
              </a:ext>
            </a:extLst>
          </p:cNvPr>
          <p:cNvSpPr/>
          <p:nvPr/>
        </p:nvSpPr>
        <p:spPr>
          <a:xfrm>
            <a:off x="3378521" y="1657140"/>
            <a:ext cx="1838325" cy="1152525"/>
          </a:xfrm>
          <a:prstGeom prst="rect">
            <a:avLst/>
          </a:prstGeom>
          <a:solidFill>
            <a:srgbClr val="459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COP is now public  (BOEM.gov)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77E00D-AF09-064A-4E86-B9397142B0E5}"/>
              </a:ext>
            </a:extLst>
          </p:cNvPr>
          <p:cNvSpPr/>
          <p:nvPr/>
        </p:nvSpPr>
        <p:spPr>
          <a:xfrm>
            <a:off x="3382331" y="2986830"/>
            <a:ext cx="1838325" cy="1152525"/>
          </a:xfrm>
          <a:prstGeom prst="rect">
            <a:avLst/>
          </a:prstGeom>
          <a:solidFill>
            <a:srgbClr val="459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Environmental &amp; Technical Review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CA3EB0-C3BA-4A3F-B01B-BB376AC900C3}"/>
              </a:ext>
            </a:extLst>
          </p:cNvPr>
          <p:cNvSpPr txBox="1"/>
          <p:nvPr/>
        </p:nvSpPr>
        <p:spPr>
          <a:xfrm>
            <a:off x="3344231" y="4247940"/>
            <a:ext cx="2001205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year public 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Plans must meet or exceed all NEPA standards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B89E43-9176-0A7D-DB4B-17E99AB9A4F9}"/>
              </a:ext>
            </a:extLst>
          </p:cNvPr>
          <p:cNvSpPr txBox="1"/>
          <p:nvPr/>
        </p:nvSpPr>
        <p:spPr>
          <a:xfrm>
            <a:off x="604841" y="4247940"/>
            <a:ext cx="20012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BOEM deemed COP “sufficient and complete” on June 8</a:t>
            </a:r>
            <a:r>
              <a:rPr lang="en-US" sz="160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2022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0E6875D9-96C2-AD4E-76C4-391C9B885B60}"/>
              </a:ext>
            </a:extLst>
          </p:cNvPr>
          <p:cNvSpPr/>
          <p:nvPr/>
        </p:nvSpPr>
        <p:spPr>
          <a:xfrm>
            <a:off x="5379726" y="3185902"/>
            <a:ext cx="1249673" cy="754380"/>
          </a:xfrm>
          <a:prstGeom prst="diamo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293BF7C-CFF1-71D7-4EF1-E87724AB0666}"/>
              </a:ext>
            </a:extLst>
          </p:cNvPr>
          <p:cNvSpPr/>
          <p:nvPr/>
        </p:nvSpPr>
        <p:spPr>
          <a:xfrm>
            <a:off x="6788469" y="2986830"/>
            <a:ext cx="1838325" cy="1152525"/>
          </a:xfrm>
          <a:prstGeom prst="rect">
            <a:avLst/>
          </a:prstGeom>
          <a:solidFill>
            <a:srgbClr val="459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Constructions, Operations &amp; Maintenance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F05574-7C16-E929-B4A8-44F098E56110}"/>
              </a:ext>
            </a:extLst>
          </p:cNvPr>
          <p:cNvSpPr txBox="1"/>
          <p:nvPr/>
        </p:nvSpPr>
        <p:spPr>
          <a:xfrm>
            <a:off x="6766559" y="4247940"/>
            <a:ext cx="184213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 2024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300 MW in 2025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Next 800 MW 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2746323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D9F49-C784-944E-9EF1-68A17AF4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How Offshore Wind Benefits Delaware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CD8F48-A4EC-CB41-8EE6-C7E89A225A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uswindinc.com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1D91D-A3F3-B148-98C6-C6654745E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98E91C9-0DEE-9A49-A5F2-4DDCB8AAD86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59C548-7710-A143-88BF-80221929B8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7418740" y="398918"/>
            <a:ext cx="894080" cy="977900"/>
          </a:xfrm>
          <a:prstGeom prst="rect">
            <a:avLst/>
          </a:prstGeom>
          <a:noFill/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01CBE69-945C-67B8-CE47-62625547AE87}"/>
              </a:ext>
            </a:extLst>
          </p:cNvPr>
          <p:cNvGrpSpPr/>
          <p:nvPr/>
        </p:nvGrpSpPr>
        <p:grpSpPr>
          <a:xfrm>
            <a:off x="3184072" y="3851910"/>
            <a:ext cx="2640330" cy="1634490"/>
            <a:chOff x="2914650" y="2000250"/>
            <a:chExt cx="2640330" cy="163449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5B465D5-56D6-F623-4194-BCA40EC932C7}"/>
                </a:ext>
              </a:extLst>
            </p:cNvPr>
            <p:cNvSpPr/>
            <p:nvPr/>
          </p:nvSpPr>
          <p:spPr>
            <a:xfrm>
              <a:off x="2914650" y="2000250"/>
              <a:ext cx="2640330" cy="163449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8E4C253-5C78-F39E-A4FF-BF112E7A5FB1}"/>
                </a:ext>
              </a:extLst>
            </p:cNvPr>
            <p:cNvSpPr txBox="1"/>
            <p:nvPr/>
          </p:nvSpPr>
          <p:spPr>
            <a:xfrm>
              <a:off x="3027593" y="2432775"/>
              <a:ext cx="241444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Address Coastal</a:t>
              </a:r>
            </a:p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Flooding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C4C125C-9CF9-9FAC-1927-566EBF7B1AED}"/>
              </a:ext>
            </a:extLst>
          </p:cNvPr>
          <p:cNvGrpSpPr/>
          <p:nvPr/>
        </p:nvGrpSpPr>
        <p:grpSpPr>
          <a:xfrm>
            <a:off x="1074511" y="1982831"/>
            <a:ext cx="2640330" cy="1634490"/>
            <a:chOff x="1154521" y="3651611"/>
            <a:chExt cx="2640330" cy="163449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CB4DD29-0BC2-873E-2C1A-1332233CBDEB}"/>
                </a:ext>
              </a:extLst>
            </p:cNvPr>
            <p:cNvSpPr/>
            <p:nvPr/>
          </p:nvSpPr>
          <p:spPr>
            <a:xfrm>
              <a:off x="1154521" y="3651611"/>
              <a:ext cx="2640330" cy="163449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2B54A6-B506-D02B-32A4-1AE74FC40337}"/>
                </a:ext>
              </a:extLst>
            </p:cNvPr>
            <p:cNvSpPr txBox="1"/>
            <p:nvPr/>
          </p:nvSpPr>
          <p:spPr>
            <a:xfrm>
              <a:off x="1393300" y="4253413"/>
              <a:ext cx="216277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Energy &amp; Jobs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F378B2-1C65-8DB1-8EEB-B8C61816C1DC}"/>
              </a:ext>
            </a:extLst>
          </p:cNvPr>
          <p:cNvGrpSpPr/>
          <p:nvPr/>
        </p:nvGrpSpPr>
        <p:grpSpPr>
          <a:xfrm>
            <a:off x="5509421" y="1992356"/>
            <a:ext cx="2640330" cy="1634490"/>
            <a:chOff x="4907280" y="3655695"/>
            <a:chExt cx="2640330" cy="163449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8C6258A-7014-D48D-6E67-57677D28031F}"/>
                </a:ext>
              </a:extLst>
            </p:cNvPr>
            <p:cNvSpPr/>
            <p:nvPr/>
          </p:nvSpPr>
          <p:spPr>
            <a:xfrm>
              <a:off x="4907280" y="3655695"/>
              <a:ext cx="2640330" cy="163449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65F914E-F871-0ABA-432C-29A762378A4B}"/>
                </a:ext>
              </a:extLst>
            </p:cNvPr>
            <p:cNvSpPr txBox="1"/>
            <p:nvPr/>
          </p:nvSpPr>
          <p:spPr>
            <a:xfrm>
              <a:off x="5388914" y="4088220"/>
              <a:ext cx="167706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Local</a:t>
              </a:r>
            </a:p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Investment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8334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D9F49-C784-944E-9EF1-68A17AF4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Important Considerations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CD8F48-A4EC-CB41-8EE6-C7E89A225A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uswindinc.com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1D91D-A3F3-B148-98C6-C6654745E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98E91C9-0DEE-9A49-A5F2-4DDCB8AAD86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59C548-7710-A143-88BF-80221929B8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7418740" y="398918"/>
            <a:ext cx="894080" cy="977900"/>
          </a:xfrm>
          <a:prstGeom prst="rect">
            <a:avLst/>
          </a:prstGeom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5556960-82F9-40F3-B10D-998192CD0CC5}"/>
              </a:ext>
            </a:extLst>
          </p:cNvPr>
          <p:cNvSpPr txBox="1"/>
          <p:nvPr/>
        </p:nvSpPr>
        <p:spPr>
          <a:xfrm>
            <a:off x="653144" y="1904794"/>
            <a:ext cx="786220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US Wind has been studying the lease area since 2014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Able to develop and operate safely with negligible to no negative impacts on local ecosystems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Significant ecosystem benefits over long term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/>
              </a:solidFill>
              <a:latin typeface="Arial" panose="020B0604020202020204" pitchFamily="34" charset="0"/>
              <a:ea typeface="Ebrima" panose="02000000000000000000" pitchFamily="2" charset="0"/>
              <a:cs typeface="Arial" panose="020B0604020202020204" pitchFamily="34" charset="0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Offshore wind energy is very efficient – full lifecycle energy and carbon payback in ~ 7.5 months or less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/>
              </a:solidFill>
              <a:latin typeface="Arial" panose="020B0604020202020204" pitchFamily="34" charset="0"/>
              <a:ea typeface="Ebrima" panose="02000000000000000000" pitchFamily="2" charset="0"/>
              <a:cs typeface="Arial" panose="020B0604020202020204" pitchFamily="34" charset="0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Offshore wind energy is affordable – US Wind’s momentum project to cost average MD ratepayer $0.76 / month</a:t>
            </a:r>
          </a:p>
        </p:txBody>
      </p:sp>
    </p:spTree>
    <p:extLst>
      <p:ext uri="{BB962C8B-B14F-4D97-AF65-F5344CB8AC3E}">
        <p14:creationId xmlns:p14="http://schemas.microsoft.com/office/powerpoint/2010/main" val="3724269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DDD6E4AB-DD04-0146-86C2-3FE65FB56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59" y="3216055"/>
            <a:ext cx="7861466" cy="555673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Mike Dunmyer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Delaware Development Manager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220DCC-F09C-044B-90DF-B90E9D2E90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uswindinc.com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BBD101B-89D9-CF4A-95B4-7EDEB277F0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2359" y="3808163"/>
            <a:ext cx="7882990" cy="909215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m.dunmyer@uswindinc.com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713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S Wind Brand Palette">
      <a:dk1>
        <a:srgbClr val="000000"/>
      </a:dk1>
      <a:lt1>
        <a:srgbClr val="FFFFFF"/>
      </a:lt1>
      <a:dk2>
        <a:srgbClr val="56565E"/>
      </a:dk2>
      <a:lt2>
        <a:srgbClr val="EED693"/>
      </a:lt2>
      <a:accent1>
        <a:srgbClr val="193C69"/>
      </a:accent1>
      <a:accent2>
        <a:srgbClr val="48699B"/>
      </a:accent2>
      <a:accent3>
        <a:srgbClr val="889DC0"/>
      </a:accent3>
      <a:accent4>
        <a:srgbClr val="C8D6E8"/>
      </a:accent4>
      <a:accent5>
        <a:srgbClr val="EFC041"/>
      </a:accent5>
      <a:accent6>
        <a:srgbClr val="BC8500"/>
      </a:accent6>
      <a:hlink>
        <a:srgbClr val="0563C1"/>
      </a:hlink>
      <a:folHlink>
        <a:srgbClr val="BBAFA5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101B1B1E302B47A8A10352A49AE486" ma:contentTypeVersion="14" ma:contentTypeDescription="Create a new document." ma:contentTypeScope="" ma:versionID="b5de24df05d9077366c3aa1fef3b0314">
  <xsd:schema xmlns:xsd="http://www.w3.org/2001/XMLSchema" xmlns:xs="http://www.w3.org/2001/XMLSchema" xmlns:p="http://schemas.microsoft.com/office/2006/metadata/properties" xmlns:ns2="931c078c-f460-4e10-96fa-c3d0e79a754c" xmlns:ns3="0929e594-2e25-47db-ba66-6b67dda02c85" targetNamespace="http://schemas.microsoft.com/office/2006/metadata/properties" ma:root="true" ma:fieldsID="f567ffc661d5588a19598d712989483b" ns2:_="" ns3:_="">
    <xsd:import namespace="931c078c-f460-4e10-96fa-c3d0e79a754c"/>
    <xsd:import namespace="0929e594-2e25-47db-ba66-6b67dda02c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1c078c-f460-4e10-96fa-c3d0e79a75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fc7c0be-9392-4650-862b-6d3430e344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29e594-2e25-47db-ba66-6b67dda02c85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75359e8a-4f40-47b6-ba3f-e2376e780959}" ma:internalName="TaxCatchAll" ma:showField="CatchAllData" ma:web="0929e594-2e25-47db-ba66-6b67dda02c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B63D64-ED14-4E9D-AF07-3A9A30A09BE9}"/>
</file>

<file path=customXml/itemProps2.xml><?xml version="1.0" encoding="utf-8"?>
<ds:datastoreItem xmlns:ds="http://schemas.openxmlformats.org/officeDocument/2006/customXml" ds:itemID="{7E269024-612B-4108-AC19-0D725BF1B8BA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21455</TotalTime>
  <Words>325</Words>
  <Application>Microsoft Office PowerPoint</Application>
  <PresentationFormat>On-screen Show (4:3)</PresentationFormat>
  <Paragraphs>56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Corbel</vt:lpstr>
      <vt:lpstr>Wingdings</vt:lpstr>
      <vt:lpstr>Office Theme</vt:lpstr>
      <vt:lpstr>Rehoboth – Dewey Chamber September 14, 2022</vt:lpstr>
      <vt:lpstr>US Wind Projects</vt:lpstr>
      <vt:lpstr>Landfall / Connection to the Grid</vt:lpstr>
      <vt:lpstr>Next Steps</vt:lpstr>
      <vt:lpstr>How Offshore Wind Benefits Delaware</vt:lpstr>
      <vt:lpstr>Important Considerations</vt:lpstr>
      <vt:lpstr>Mike Dunmyer Delaware Development Manager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 Davis</dc:creator>
  <cp:lastModifiedBy>Dunmyer, Mike</cp:lastModifiedBy>
  <cp:revision>115</cp:revision>
  <cp:lastPrinted>2022-04-29T18:59:17Z</cp:lastPrinted>
  <dcterms:created xsi:type="dcterms:W3CDTF">2022-03-01T18:54:23Z</dcterms:created>
  <dcterms:modified xsi:type="dcterms:W3CDTF">2022-09-13T13:02:41Z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